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27" autoAdjust="0"/>
  </p:normalViewPr>
  <p:slideViewPr>
    <p:cSldViewPr snapToGrid="0">
      <p:cViewPr varScale="1">
        <p:scale>
          <a:sx n="180" d="100"/>
          <a:sy n="180" d="100"/>
        </p:scale>
        <p:origin x="125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62218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406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Align / scale / openclipart / google photos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89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Και integration με tools που θα δούμε στο prototyping</a:t>
            </a:r>
          </a:p>
        </p:txBody>
      </p:sp>
    </p:spTree>
    <p:extLst>
      <p:ext uri="{BB962C8B-B14F-4D97-AF65-F5344CB8AC3E}">
        <p14:creationId xmlns:p14="http://schemas.microsoft.com/office/powerpoint/2010/main" val="3423029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675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37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mockup περιέχει τυπογραφικά στοιχεία, γραφικά, ψεύτικο κείμενο, φωτογραφίες</a:t>
            </a:r>
          </a:p>
        </p:txBody>
      </p:sp>
    </p:spTree>
    <p:extLst>
      <p:ext uri="{BB962C8B-B14F-4D97-AF65-F5344CB8AC3E}">
        <p14:creationId xmlns:p14="http://schemas.microsoft.com/office/powerpoint/2010/main" val="55603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0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Υπάρχουν πολλά tools, επιλέξαμε μερικά με βάση κάποια κριτήρια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Το draw.io υπάρχει και desktop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Βοηθάει ένα cloud account (προτείνω ένα shared google drive)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Στο draw.io να δείξουμε και το New file (πολλές δυνατότητες)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Πολλές δυνατότητες export</a:t>
            </a:r>
          </a:p>
        </p:txBody>
      </p:sp>
    </p:spTree>
    <p:extLst>
      <p:ext uri="{BB962C8B-B14F-4D97-AF65-F5344CB8AC3E}">
        <p14:creationId xmlns:p14="http://schemas.microsoft.com/office/powerpoint/2010/main" val="232059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722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139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Snap to grid / properties / group / duplicate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Show forms</a:t>
            </a:r>
          </a:p>
        </p:txBody>
      </p:sp>
    </p:spTree>
    <p:extLst>
      <p:ext uri="{BB962C8B-B14F-4D97-AF65-F5344CB8AC3E}">
        <p14:creationId xmlns:p14="http://schemas.microsoft.com/office/powerpoint/2010/main" val="2669598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Align / scale / openclipart / google photos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1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arvelapp.com/" TargetMode="External"/><Relationship Id="rId3" Type="http://schemas.openxmlformats.org/officeDocument/2006/relationships/hyperlink" Target="http://concept.ly/" TargetMode="External"/><Relationship Id="rId7" Type="http://schemas.openxmlformats.org/officeDocument/2006/relationships/hyperlink" Target="https://app.concept.ly/home/share.vz?uid=149356571623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generator.lorem-ipsum.info/" TargetMode="External"/><Relationship Id="rId3" Type="http://schemas.openxmlformats.org/officeDocument/2006/relationships/image" Target="../media/image28.jpg"/><Relationship Id="rId7" Type="http://schemas.openxmlformats.org/officeDocument/2006/relationships/hyperlink" Target="https://www.gimp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openclipart.org/" TargetMode="External"/><Relationship Id="rId5" Type="http://schemas.openxmlformats.org/officeDocument/2006/relationships/hyperlink" Target="https://www.google.gr/imghp" TargetMode="External"/><Relationship Id="rId4" Type="http://schemas.openxmlformats.org/officeDocument/2006/relationships/hyperlink" Target="https://inkscape.org/en/learn/tutorials/" TargetMode="External"/><Relationship Id="rId9" Type="http://schemas.openxmlformats.org/officeDocument/2006/relationships/hyperlink" Target="https://webdesign.tutsplus.com/articles/a-beginners-guide-to-wireframing--webdesign-739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oo.gl/ZlI8TR" TargetMode="External"/><Relationship Id="rId4" Type="http://schemas.openxmlformats.org/officeDocument/2006/relationships/hyperlink" Target="https://goo.gl/hrCnr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interfacesketch.com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youtube.com/v/9MyT-wk0DuI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960.gs/" TargetMode="Externa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encil-project.en.uptodown.com/windows/download" TargetMode="External"/><Relationship Id="rId5" Type="http://schemas.openxmlformats.org/officeDocument/2006/relationships/hyperlink" Target="http://pencil.evolus.vn/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kscape.org/en/downloa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1381125" y="-952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600">
                <a:latin typeface="Arial"/>
                <a:ea typeface="Arial"/>
                <a:cs typeface="Arial"/>
                <a:sym typeface="Arial"/>
              </a:rPr>
              <a:t>Εργαλεία πρωτοτυποίησης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517575" y="3876475"/>
            <a:ext cx="8222100" cy="12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Αλληλεπίδραση Ανθρώπου - Μηχανής (8</a:t>
            </a:r>
            <a:r>
              <a:rPr lang="en" sz="1800" baseline="30000">
                <a:solidFill>
                  <a:schemeClr val="accent6"/>
                </a:solidFill>
              </a:rPr>
              <a:t>ο</a:t>
            </a:r>
            <a:r>
              <a:rPr lang="en" sz="1800">
                <a:solidFill>
                  <a:schemeClr val="accent6"/>
                </a:solidFill>
              </a:rPr>
              <a:t>): Πρακτική Άσκηση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Εργαστήριο Ευφυών Συστημάτων, Περιεχομένου και Αλληλεπίδρασης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ΣΗΜΜΥ ΕΜΠ 2017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24" y="66674"/>
            <a:ext cx="1066701" cy="11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324" y="877300"/>
            <a:ext cx="4799028" cy="30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226075" y="357800"/>
            <a:ext cx="2808000" cy="73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Πρωτότυπο (Prototype)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161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Create a new </a:t>
            </a:r>
            <a:r>
              <a:rPr lang="en" u="sng"/>
              <a:t>desktop</a:t>
            </a:r>
            <a:r>
              <a:rPr lang="en"/>
              <a:t> project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Upload images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Define hotspots &amp; actions</a:t>
            </a:r>
          </a:p>
          <a:p>
            <a:pPr marL="457200" lvl="0" indent="-228600" rtl="0">
              <a:spcBef>
                <a:spcPts val="0"/>
              </a:spcBef>
              <a:buClr>
                <a:schemeClr val="accent6"/>
              </a:buClr>
              <a:buAutoNum type="arabicPeriod"/>
            </a:pPr>
            <a:r>
              <a:rPr lang="en">
                <a:solidFill>
                  <a:schemeClr val="accent6"/>
                </a:solidFill>
              </a:rPr>
              <a:t>Share or </a:t>
            </a:r>
            <a:r>
              <a:rPr lang="en" b="1">
                <a:solidFill>
                  <a:schemeClr val="accent6"/>
                </a:solidFill>
              </a:rPr>
              <a:t>embed </a:t>
            </a:r>
            <a:r>
              <a:rPr lang="en">
                <a:solidFill>
                  <a:schemeClr val="accent6"/>
                </a:solidFill>
              </a:rPr>
              <a:t>in your website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6237650" y="236662"/>
            <a:ext cx="1607700" cy="6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http://concept.ly/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</a:rPr>
              <a:t> (signup for free)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chemeClr val="accent3"/>
              </a:solidFill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t="29367" b="26323"/>
          <a:stretch/>
        </p:blipFill>
        <p:spPr>
          <a:xfrm>
            <a:off x="4783650" y="253100"/>
            <a:ext cx="1380800" cy="6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325" y="1057112"/>
            <a:ext cx="1620715" cy="31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6239" y="1069715"/>
            <a:ext cx="1637660" cy="315089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5883375" y="4412825"/>
            <a:ext cx="967500" cy="47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live demo</a:t>
            </a:r>
          </a:p>
        </p:txBody>
      </p:sp>
      <p:sp>
        <p:nvSpPr>
          <p:cNvPr id="176" name="Shape 176"/>
          <p:cNvSpPr/>
          <p:nvPr/>
        </p:nvSpPr>
        <p:spPr>
          <a:xfrm>
            <a:off x="346525" y="3502850"/>
            <a:ext cx="2589600" cy="13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319625" y="3502850"/>
            <a:ext cx="2808000" cy="6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2"/>
                </a:solidFill>
              </a:rPr>
              <a:t>Ελαφρά πιο σύνθετο αλλά καλύτερο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chemeClr val="accent2"/>
                </a:solidFill>
              </a:rPr>
              <a:t>(transitions, actions, library)</a:t>
            </a:r>
          </a:p>
          <a:p>
            <a:pPr lvl="0">
              <a:spcBef>
                <a:spcPts val="0"/>
              </a:spcBef>
              <a:buNone/>
            </a:pPr>
            <a:endParaRPr sz="1200">
              <a:solidFill>
                <a:schemeClr val="accent6"/>
              </a:solidFill>
            </a:endParaRPr>
          </a:p>
        </p:txBody>
      </p:sp>
      <p:pic>
        <p:nvPicPr>
          <p:cNvPr id="178" name="Shape 178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t="27828" b="34911"/>
          <a:stretch/>
        </p:blipFill>
        <p:spPr>
          <a:xfrm>
            <a:off x="873075" y="3974550"/>
            <a:ext cx="1380800" cy="51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687475" y="4412825"/>
            <a:ext cx="1752000" cy="35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u="sng">
                <a:solidFill>
                  <a:schemeClr val="accent2"/>
                </a:solidFill>
                <a:hlinkClick r:id="rId8"/>
              </a:rPr>
              <a:t>https://marvelapp.com/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lt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Collaborate: 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earchable 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og of 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ll 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onversation and 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nowledge 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5" y="830262"/>
            <a:ext cx="2755681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125" y="771450"/>
            <a:ext cx="5239475" cy="35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300150" y="1962525"/>
            <a:ext cx="3250200" cy="148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teams and workspaces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channels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messages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search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notifications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87" y="3796850"/>
            <a:ext cx="1003624" cy="50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371787" y="3451075"/>
            <a:ext cx="1050600" cy="3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Πρόγονος: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257000" y="1488275"/>
            <a:ext cx="1541699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2"/>
                </a:solidFill>
              </a:rPr>
              <a:t>https://slack.com/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387750" y="4394425"/>
            <a:ext cx="85371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Integrations: Google Drive, Trello, Dropbox, Box, Heroku, IBM Bluemix, Crashlytics, GitHub, Runscope, Zendesk, </a:t>
            </a:r>
            <a:r>
              <a:rPr lang="en" b="1"/>
              <a:t>Marvel</a:t>
            </a:r>
            <a:r>
              <a:rPr lang="en"/>
              <a:t> και πολλά άλλα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805575" y="3539575"/>
            <a:ext cx="1779600" cy="8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 b="1">
                <a:solidFill>
                  <a:schemeClr val="accent6"/>
                </a:solidFill>
              </a:rPr>
              <a:t>😎 Excellent Sync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 b="1">
                <a:solidFill>
                  <a:schemeClr val="accent6"/>
                </a:solidFill>
              </a:rPr>
              <a:t>😎 Giphy Support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 idx="4294967295"/>
          </p:nvPr>
        </p:nvSpPr>
        <p:spPr>
          <a:xfrm>
            <a:off x="0" y="1000"/>
            <a:ext cx="9144000" cy="602700"/>
          </a:xfrm>
          <a:prstGeom prst="rect">
            <a:avLst/>
          </a:prstGeom>
          <a:solidFill>
            <a:schemeClr val="dk1"/>
          </a:solidFill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Tools &amp; Tips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03450" y="2480750"/>
            <a:ext cx="8373300" cy="2395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">
                <a:solidFill>
                  <a:schemeClr val="dk2"/>
                </a:solidFill>
              </a:rPr>
              <a:t>Μόνο το site map και flow chart χρειάζεται να “καλύπτει” όλες τις σελίδες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">
                <a:solidFill>
                  <a:schemeClr val="dk2"/>
                </a:solidFill>
              </a:rPr>
              <a:t>Αν οι σελίδες είναι ίδιου τύπου δεν χρειάζονται διαφορετικές περιγραφές, wireframes κλπ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">
                <a:solidFill>
                  <a:schemeClr val="dk2"/>
                </a:solidFill>
              </a:rPr>
              <a:t>Wireframes και mockups κατάλληλα για όλα, prototypes για app και mobile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">
                <a:solidFill>
                  <a:schemeClr val="dk2"/>
                </a:solidFill>
              </a:rPr>
              <a:t>Τα mockups είναι χρονοβόρα: φτιάξτε μόνο για την αρχική σελίδα ή/και τις πιο σημαντικές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">
                <a:solidFill>
                  <a:schemeClr val="dk2"/>
                </a:solidFill>
              </a:rPr>
              <a:t>Στα desktop versions χρειάζεται και το menu layout αν υπαρχουν submenu items. Προκύπτει από το χάρτη του ιστότοπου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">
                <a:solidFill>
                  <a:schemeClr val="dk2"/>
                </a:solidFill>
              </a:rPr>
              <a:t>Αν έχετε πολλές εικόνες, δεν χρειάζεται να μπουν όλες στη σχετική ιστοσελίδα στον ιστότοπο. Μπορείτε να βάλετε τις βασικές και τις υπόλοιπες ως links, docs, pdfs κλπ ή να βάλετε image galleries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933150" y="807975"/>
            <a:ext cx="7278000" cy="146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Inkscape Tutorials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Εικόνες: </a:t>
            </a:r>
            <a:r>
              <a:rPr lang="en" u="sng">
                <a:solidFill>
                  <a:schemeClr val="hlink"/>
                </a:solidFill>
                <a:hlinkClick r:id="rId5"/>
              </a:rPr>
              <a:t>G</a:t>
            </a:r>
            <a:r>
              <a:rPr lang="en" u="sng">
                <a:solidFill>
                  <a:schemeClr val="hlink"/>
                </a:solidFill>
                <a:hlinkClick r:id="rId5"/>
              </a:rPr>
              <a:t>oogle Images</a:t>
            </a:r>
            <a:r>
              <a:rPr lang="en">
                <a:solidFill>
                  <a:schemeClr val="lt1"/>
                </a:solidFill>
              </a:rPr>
              <a:t>, </a:t>
            </a:r>
            <a:r>
              <a:rPr lang="en" u="sng">
                <a:solidFill>
                  <a:schemeClr val="hlink"/>
                </a:solidFill>
                <a:hlinkClick r:id="rId6"/>
              </a:rPr>
              <a:t>Openclipart.org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Εργαλεία εικόνων: </a:t>
            </a:r>
            <a:r>
              <a:rPr lang="en" u="sng">
                <a:solidFill>
                  <a:schemeClr val="hlink"/>
                </a:solidFill>
                <a:hlinkClick r:id="rId7"/>
              </a:rPr>
              <a:t>Gimp</a:t>
            </a:r>
            <a:r>
              <a:rPr lang="en">
                <a:solidFill>
                  <a:schemeClr val="lt1"/>
                </a:solidFill>
              </a:rPr>
              <a:t> (image processing), Windows snipping tool (ή αντίστοιχο)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Lorem Ipsum generator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Ενδιαφέρον οδηγός webdesign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612325" y="467000"/>
            <a:ext cx="4294500" cy="67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Έχετε διαλέξει ιδέα προς πρωτοτυποποίηση;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4" y="903625"/>
            <a:ext cx="4285174" cy="337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683425" y="1068200"/>
            <a:ext cx="42945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“HMI Kickstarter Ideas Database”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https://goo.gl/hrCnrD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Είτε ιδέα από τη ΒΔ, είτε πρωτότυπη ιδέα, την κατοχυρώνετε μέσα από τη φόρμα: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“HMI: Επιλογή αρχικής ιδέας εφαρμογής”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https://goo.gl/ZlI8TR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Διαβάστε τις σύντομες οδηγίες της φόρμας!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👉 Θα τα βρείτε όλα στο mycourses!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26077" y="4340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Περιγραφή και προδιαγραφές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975" y="891199"/>
            <a:ext cx="5351948" cy="21376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226075" y="1618200"/>
            <a:ext cx="2808000" cy="261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Τίτλος / Concept / Tagline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Κείμενα περιγραφής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Λειτουργικές προδιαγραφές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Personas / Ιστορίες χρηστών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Διαγράμματα ροής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Χάρτης ιστότοπου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3722625" y="2827525"/>
            <a:ext cx="5275200" cy="121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Sketch: Σκίτσο σε χαρτί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Wireframe (page schematic): Σχεδιάγραμμα σελίδων 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Mockup: Σχεδιαστικό (στατικό) ομοίωμα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Prototype: Πρωτότυπο. Στοιχεία αλληλεπίδρασης και UX </a:t>
            </a:r>
          </a:p>
        </p:txBody>
      </p:sp>
      <p:grpSp>
        <p:nvGrpSpPr>
          <p:cNvPr id="87" name="Shape 87"/>
          <p:cNvGrpSpPr/>
          <p:nvPr/>
        </p:nvGrpSpPr>
        <p:grpSpPr>
          <a:xfrm>
            <a:off x="4388550" y="4232700"/>
            <a:ext cx="3724794" cy="688800"/>
            <a:chOff x="2495300" y="4329175"/>
            <a:chExt cx="4316100" cy="688800"/>
          </a:xfrm>
        </p:grpSpPr>
        <p:sp>
          <p:nvSpPr>
            <p:cNvPr id="88" name="Shape 88"/>
            <p:cNvSpPr/>
            <p:nvPr/>
          </p:nvSpPr>
          <p:spPr>
            <a:xfrm>
              <a:off x="2495300" y="4329175"/>
              <a:ext cx="4316100" cy="688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 txBox="1"/>
            <p:nvPr/>
          </p:nvSpPr>
          <p:spPr>
            <a:xfrm>
              <a:off x="2605550" y="4400425"/>
              <a:ext cx="40956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2400">
                  <a:solidFill>
                    <a:schemeClr val="dk1"/>
                  </a:solidFill>
                </a:rPr>
                <a:t>+ Εργαλεία συνεργασίας</a:t>
              </a:r>
            </a:p>
          </p:txBody>
        </p:sp>
      </p:grp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889527" y="0"/>
            <a:ext cx="2808000" cy="95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Σχεδιασμός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 idx="4294967295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Περιεχόμενο ιστότοπου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74450" y="870450"/>
            <a:ext cx="2618100" cy="151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Βασική δομή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Ταυτότητα της ιδέας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Αναλυτική περιγραφή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Επικοινωνία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Παρουσίαση της ομάδας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Σχετικά με το project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174450" y="2480775"/>
            <a:ext cx="2618100" cy="127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Ταυτότητα της ιδέας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Τίτλος / Τagline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Σύντομη περιγραφή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Πώς ξεκίνησε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Personas / User stories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74400" y="3847775"/>
            <a:ext cx="2618100" cy="10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Επικοινωνία (φόρμες)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πείτε μας τη γνώμη σας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για συνεργάτες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για χρηματοδότες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2995650" y="2325300"/>
            <a:ext cx="3152700" cy="26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Αναλυτική περιγραφή </a:t>
            </a:r>
            <a:r>
              <a:rPr lang="en" dirty="0" smtClean="0"/>
              <a:t>πρωτοτύπου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/>
              <a:t>Κείμενο / Διαγράμματα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Wireframes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/>
              <a:t>Σχεδιαστικό ομοίωμα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/>
              <a:t>Πρωτότυπο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Screenshots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Desktop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Mobile (tablet - smartphone)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App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/>
              <a:t>Σχέδιο ανάπτυξης (</a:t>
            </a:r>
            <a:r>
              <a:rPr lang="en-US" dirty="0"/>
              <a:t>project plan)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6305675" y="2782550"/>
            <a:ext cx="2149800" cy="88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Παρουσίαση της </a:t>
            </a:r>
            <a:r>
              <a:rPr lang="en" dirty="0" smtClean="0"/>
              <a:t>ομάδας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l-GR" dirty="0"/>
              <a:t>Ρόλοι” στο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02" name="Shape 102"/>
          <p:cNvSpPr txBox="1"/>
          <p:nvPr/>
        </p:nvSpPr>
        <p:spPr>
          <a:xfrm>
            <a:off x="6305675" y="3753075"/>
            <a:ext cx="2703300" cy="115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Σχετικά με το project (about</a:t>
            </a:r>
            <a:r>
              <a:rPr lang="en" dirty="0" smtClean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/>
              <a:t>σχεδιασμός πρωτοτύπου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/>
              <a:t>σχεδιασμός </a:t>
            </a:r>
            <a:r>
              <a:rPr lang="el-GR" dirty="0" err="1"/>
              <a:t>ιστότοπου</a:t>
            </a:r>
            <a:endParaRPr lang="el-G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/>
              <a:t>επιλογές </a:t>
            </a:r>
            <a:r>
              <a:rPr lang="el-GR" dirty="0" err="1" smtClean="0"/>
              <a:t>design</a:t>
            </a:r>
            <a:endParaRPr lang="el-GR"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26077" y="4340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Χάρτης ιστότοπου - διαγράμματα ροής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9875" y="1878225"/>
            <a:ext cx="3140400" cy="182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Βάζουμε σε ένα txt file όλο το περιεχόμενο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Τοποθετούμε στο χάρτη και στις σελίδες ένα - ένα τα στοιχεία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Διαγράφουμε ό,τι τοποθετούμε μέχρι να μην μείνει τίποτα!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251500" y="571400"/>
            <a:ext cx="2443200" cy="5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u="sng">
                <a:solidFill>
                  <a:schemeClr val="accent5"/>
                </a:solidFill>
                <a:hlinkClick r:id="rId3"/>
              </a:rPr>
              <a:t>https://www.draw.io/</a:t>
            </a:r>
          </a:p>
        </p:txBody>
      </p:sp>
      <p:pic>
        <p:nvPicPr>
          <p:cNvPr id="111" name="Shape 11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375" y="1210890"/>
            <a:ext cx="5688925" cy="3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226075" y="3718425"/>
            <a:ext cx="2808000" cy="12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6"/>
                </a:solidFill>
              </a:rPr>
              <a:t>Βοηθάει ένα cloud account!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chemeClr val="accent6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6"/>
                </a:solidFill>
              </a:rPr>
              <a:t>Πολλές δυνατότητες export &amp; sharing για ενσωμάτωση στον ιστότοπο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pic>
        <p:nvPicPr>
          <p:cNvPr id="113" name="Shape 113">
            <a:hlinkClick r:id="rId3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475" y="495198"/>
            <a:ext cx="1841224" cy="48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Σχεδίαση: χαρτί και μολύβι</a:t>
            </a:r>
          </a:p>
        </p:txBody>
      </p:sp>
      <p:pic>
        <p:nvPicPr>
          <p:cNvPr id="120" name="Shape 1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75" y="3453475"/>
            <a:ext cx="4059150" cy="104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152400" y="3073275"/>
            <a:ext cx="42057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chemeClr val="accent3"/>
                </a:solidFill>
              </a:rPr>
              <a:t>InterfaceSketch: Templates για όλες τις οθόνες!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696550" y="4307175"/>
            <a:ext cx="2952300" cy="70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u="sng">
                <a:solidFill>
                  <a:schemeClr val="accent5"/>
                </a:solidFill>
                <a:hlinkClick r:id="rId3"/>
              </a:rPr>
              <a:t>http://www.interfacesketch.com/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5">
            <a:alphaModFix/>
          </a:blip>
          <a:srcRect t="48312"/>
          <a:stretch/>
        </p:blipFill>
        <p:spPr>
          <a:xfrm>
            <a:off x="4662000" y="2997050"/>
            <a:ext cx="4262849" cy="20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 descr="Frank Gehry as featured in The Simpsons" title="Frank Gehry as featured in The Simpsons">
            <a:hlinkClick r:id="rId6"/>
          </p:cNvPr>
          <p:cNvSpPr/>
          <p:nvPr/>
        </p:nvSpPr>
        <p:spPr>
          <a:xfrm>
            <a:off x="152400" y="771450"/>
            <a:ext cx="2865900" cy="2149425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5" name="Shape 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4500" y="771450"/>
            <a:ext cx="1809175" cy="132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4800" y="1751313"/>
            <a:ext cx="2260350" cy="100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1350" y="771450"/>
            <a:ext cx="2658450" cy="14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6428325" y="2192250"/>
            <a:ext cx="2584500" cy="2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2"/>
                </a:solidFill>
              </a:rPr>
              <a:t>Guggenheim Museum Bilbao - Frank Gehry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Βασικές δομικές μονάδες και περιοχές μιας ιστοσελίδας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75" y="896375"/>
            <a:ext cx="2804700" cy="3868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425" y="867375"/>
            <a:ext cx="2767600" cy="392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472625" y="1757175"/>
            <a:ext cx="988800" cy="28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000">
                <a:solidFill>
                  <a:schemeClr val="accent2"/>
                </a:solidFill>
              </a:rPr>
              <a:t>breadcrumbs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418625" y="2916900"/>
            <a:ext cx="1042800" cy="28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accent6"/>
                </a:solidFill>
              </a:rPr>
              <a:t>body / content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18625" y="4382400"/>
            <a:ext cx="1042800" cy="28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accent2"/>
                </a:solidFill>
              </a:rPr>
              <a:t>site map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192025" y="3432000"/>
            <a:ext cx="1650900" cy="28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accent3"/>
                </a:solidFill>
              </a:rPr>
              <a:t>3 column design template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72625" y="1045762"/>
            <a:ext cx="988800" cy="28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accent6"/>
                </a:solidFill>
              </a:rPr>
              <a:t>header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143" name="Shape 143"/>
          <p:cNvSpPr txBox="1"/>
          <p:nvPr/>
        </p:nvSpPr>
        <p:spPr>
          <a:xfrm>
            <a:off x="7192025" y="3584400"/>
            <a:ext cx="1578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chemeClr val="accent1"/>
                </a:solidFill>
              </a:rPr>
              <a:t>“Grid system”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accent1"/>
                </a:solidFill>
              </a:rPr>
              <a:t>check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https://960.gs/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26075" y="357800"/>
            <a:ext cx="2808000" cy="73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Σχεδιάγραμμα σελίδων (Wireframe)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56508" y="1168709"/>
            <a:ext cx="3113070" cy="31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 dirty="0"/>
              <a:t>Import sketch image (drag and drop) &amp; adjust canvas (add padding)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 dirty="0"/>
              <a:t>Duplicate page &amp; insert block elements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 dirty="0"/>
              <a:t>Add window frame &amp; delete sketch image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 dirty="0"/>
              <a:t>Save wireframe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AutoNum type="arabicPeriod"/>
            </a:pPr>
            <a:r>
              <a:rPr lang="en" dirty="0">
                <a:solidFill>
                  <a:schemeClr val="accent6"/>
                </a:solidFill>
              </a:rPr>
              <a:t>Export to SVG for mockups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AutoNum type="arabicPeriod"/>
            </a:pPr>
            <a:r>
              <a:rPr lang="en" dirty="0">
                <a:solidFill>
                  <a:schemeClr val="accent6"/>
                </a:solidFill>
              </a:rPr>
              <a:t>Export to image for prototypes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827300"/>
            <a:ext cx="5738724" cy="32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425" y="197125"/>
            <a:ext cx="3059699" cy="5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3338925" y="4176550"/>
            <a:ext cx="5738700" cy="88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 dirty="0">
                <a:solidFill>
                  <a:schemeClr val="accent5"/>
                </a:solidFill>
                <a:hlinkClick r:id="rId5"/>
              </a:rPr>
              <a:t>http://pencil.evolus.vn/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(latest v3.0.1 - use this at home)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u="sng" dirty="0">
                <a:solidFill>
                  <a:schemeClr val="accent5"/>
                </a:solidFill>
                <a:hlinkClick r:id="rId6"/>
              </a:rPr>
              <a:t>https://pencil-project.en.uptodown.com/windows/download</a:t>
            </a:r>
            <a:r>
              <a:rPr lang="en" sz="1000" dirty="0"/>
              <a:t> </a:t>
            </a:r>
            <a:r>
              <a:rPr lang="en" sz="1000" dirty="0">
                <a:solidFill>
                  <a:schemeClr val="accent3"/>
                </a:solidFill>
              </a:rPr>
              <a:t>(v2.0.3 - only for </a:t>
            </a:r>
            <a:r>
              <a:rPr lang="en" sz="1000" dirty="0" smtClean="0">
                <a:solidFill>
                  <a:schemeClr val="accent3"/>
                </a:solidFill>
              </a:rPr>
              <a:t>PCLAB)</a:t>
            </a:r>
            <a:endParaRPr lang="en" sz="1000" dirty="0">
              <a:solidFill>
                <a:schemeClr val="accent3"/>
              </a:solidFill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226075" y="357800"/>
            <a:ext cx="2808000" cy="73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Σχεδιαστικό ομοίωμα (Mockup)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1645" y="1465800"/>
            <a:ext cx="3123344" cy="31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 dirty="0"/>
              <a:t>Open SVG wireframe &amp; save with different name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Edit -&gt; Resize page to selection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Lock wireframe layer &amp; create new layer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Add Images &amp; Typography</a:t>
            </a:r>
          </a:p>
          <a:p>
            <a:pPr marL="457200" lvl="0" indent="-228600" rtl="0">
              <a:spcBef>
                <a:spcPts val="0"/>
              </a:spcBef>
              <a:buClr>
                <a:schemeClr val="accent6"/>
              </a:buClr>
              <a:buAutoNum type="arabicPeriod"/>
            </a:pPr>
            <a:r>
              <a:rPr lang="en" dirty="0">
                <a:solidFill>
                  <a:schemeClr val="accent6"/>
                </a:solidFill>
              </a:rPr>
              <a:t>Export to PNG image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16500" y="4100350"/>
            <a:ext cx="4647300" cy="88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https://inkscape.org/en/download/</a:t>
            </a:r>
            <a:r>
              <a:rPr lang="en">
                <a:solidFill>
                  <a:schemeClr val="accent2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</a:rPr>
              <a:t>(latest - use your version at home, install win 32bit @PCLAB)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chemeClr val="accent3"/>
              </a:solidFill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l="6266" t="3611" r="12140" b="6314"/>
          <a:stretch/>
        </p:blipFill>
        <p:spPr>
          <a:xfrm>
            <a:off x="6127124" y="177724"/>
            <a:ext cx="2713625" cy="39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3724" y="4143024"/>
            <a:ext cx="998774" cy="7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6175" y="152400"/>
            <a:ext cx="2632997" cy="38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791</Words>
  <Application>Microsoft Office PowerPoint</Application>
  <PresentationFormat>On-screen Show (16:9)</PresentationFormat>
  <Paragraphs>153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Roboto</vt:lpstr>
      <vt:lpstr>material</vt:lpstr>
      <vt:lpstr>Εργαλεία πρωτοτυποίησης</vt:lpstr>
      <vt:lpstr>Έχετε διαλέξει ιδέα προς πρωτοτυποποίηση;</vt:lpstr>
      <vt:lpstr>Περιγραφή και προδιαγραφές</vt:lpstr>
      <vt:lpstr>Περιεχόμενο ιστότοπου</vt:lpstr>
      <vt:lpstr>Χάρτης ιστότοπου - διαγράμματα ροής</vt:lpstr>
      <vt:lpstr>Σχεδίαση: χαρτί και μολύβι</vt:lpstr>
      <vt:lpstr>Βασικές δομικές μονάδες και περιοχές μιας ιστοσελίδας</vt:lpstr>
      <vt:lpstr>Σχεδιάγραμμα σελίδων (Wireframe)</vt:lpstr>
      <vt:lpstr>Σχεδιαστικό ομοίωμα (Mockup)</vt:lpstr>
      <vt:lpstr>Πρωτότυπο (Prototype)</vt:lpstr>
      <vt:lpstr>Collaborate: Searchable Log of All Conversation and Knowledge </vt:lpstr>
      <vt:lpstr>Tools &amp; Tips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Εργαλεία πρωτοτυποίησης</dc:title>
  <cp:lastModifiedBy>giorgos</cp:lastModifiedBy>
  <cp:revision>2</cp:revision>
  <dcterms:modified xsi:type="dcterms:W3CDTF">2017-05-02T14:28:31Z</dcterms:modified>
</cp:coreProperties>
</file>